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99" r:id="rId6"/>
    <p:sldId id="320" r:id="rId7"/>
    <p:sldId id="327" r:id="rId8"/>
    <p:sldId id="332" r:id="rId9"/>
    <p:sldId id="329" r:id="rId10"/>
    <p:sldId id="285" r:id="rId11"/>
    <p:sldId id="324" r:id="rId12"/>
    <p:sldId id="334" r:id="rId13"/>
  </p:sldIdLst>
  <p:sldSz cx="18288000" cy="10287000"/>
  <p:notesSz cx="6881813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ublic Sans" pitchFamily="2" charset="0"/>
      <p:regular r:id="rId19"/>
      <p:bold r:id="rId20"/>
      <p:italic r:id="rId21"/>
      <p:boldItalic r:id="rId22"/>
    </p:embeddedFont>
    <p:embeddedFont>
      <p:font typeface="Public Sans Medium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B02"/>
    <a:srgbClr val="E67200"/>
    <a:srgbClr val="001A70"/>
    <a:srgbClr val="76CAE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95" autoAdjust="0"/>
  </p:normalViewPr>
  <p:slideViewPr>
    <p:cSldViewPr snapToGrid="0">
      <p:cViewPr varScale="1">
        <p:scale>
          <a:sx n="52" d="100"/>
          <a:sy n="52" d="100"/>
        </p:scale>
        <p:origin x="5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3870566343223"/>
          <c:y val="0.16757181879926758"/>
          <c:w val="0.68756859530173919"/>
          <c:h val="0.878289970201200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Water Bill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FA-478E-A933-9C24C97125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F2-4BD2-9051-D502D73EA1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F2-4BD2-9051-D502D73EA1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F2-4BD2-9051-D502D73EA1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F2-4BD2-9051-D502D73EA1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F2-4BD2-9051-D502D73EA1E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F2-4BD2-9051-D502D73EA1E3}"/>
              </c:ext>
            </c:extLst>
          </c:dPt>
          <c:cat>
            <c:strRef>
              <c:f>Sheet1!$A$2:$A$8</c:f>
              <c:strCache>
                <c:ptCount val="7"/>
                <c:pt idx="0">
                  <c:v>Water Consumption</c:v>
                </c:pt>
                <c:pt idx="1">
                  <c:v>Water Service</c:v>
                </c:pt>
                <c:pt idx="2">
                  <c:v>Sewerage Usage</c:v>
                </c:pt>
                <c:pt idx="3">
                  <c:v>Garbage Service</c:v>
                </c:pt>
                <c:pt idx="4">
                  <c:v>Mosquito Control</c:v>
                </c:pt>
                <c:pt idx="5">
                  <c:v>Recreation Service</c:v>
                </c:pt>
                <c:pt idx="6">
                  <c:v>LADHH Safe Water Fee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19.54</c:v>
                </c:pt>
                <c:pt idx="1">
                  <c:v>4.33</c:v>
                </c:pt>
                <c:pt idx="2">
                  <c:v>21.91</c:v>
                </c:pt>
                <c:pt idx="3">
                  <c:v>34.9</c:v>
                </c:pt>
                <c:pt idx="4">
                  <c:v>3.92</c:v>
                </c:pt>
                <c:pt idx="5">
                  <c:v>2.5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A-478E-A933-9C24C9712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832672415097598E-2"/>
          <c:y val="1.7904009946766945E-3"/>
          <c:w val="0.88029001626259418"/>
          <c:h val="0.160670900789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09858923884511E-2"/>
          <c:y val="8.2029650590551201E-2"/>
          <c:w val="0.95442347440944886"/>
          <c:h val="0.84499101870078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031F55-7D82-4A74-B189-7AA0B377015D}" type="VALU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FC-43C3-981F-4C60ACDE5CE1}"/>
                </c:ext>
              </c:extLst>
            </c:dLbl>
            <c:dLbl>
              <c:idx val="1"/>
              <c:layout>
                <c:manualLayout>
                  <c:x val="1.8459055489374271E-3"/>
                  <c:y val="2.79594941048763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40F5DA-BF00-4C03-9ECA-D2EB23E78C1E}" type="VALU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260731784788148E-2"/>
                      <c:h val="8.12875691942440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FC-43C3-981F-4C60ACDE5CE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CB6339-8BF4-45B3-A514-A0BFD0CABD57}" type="VALU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FC-43C3-981F-4C60ACDE5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Jefferson Parish</c:v>
                </c:pt>
                <c:pt idx="1">
                  <c:v>New Orleans </c:v>
                </c:pt>
                <c:pt idx="2">
                  <c:v>Baton Rouge</c:v>
                </c:pt>
              </c:strCache>
            </c:strRef>
          </c:cat>
          <c:val>
            <c:numRef>
              <c:f>Sheet1!$B$2:$B$5</c:f>
              <c:numCache>
                <c:formatCode>"$"#,##0.00_);[Red]\("$"#,##0.00\)</c:formatCode>
                <c:ptCount val="4"/>
                <c:pt idx="0">
                  <c:v>11.91</c:v>
                </c:pt>
                <c:pt idx="1">
                  <c:v>46.05</c:v>
                </c:pt>
                <c:pt idx="2">
                  <c:v>25.31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12-46A6-96FC-D005C14197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Jefferson Parish</c:v>
                </c:pt>
                <c:pt idx="1">
                  <c:v>New Orleans </c:v>
                </c:pt>
                <c:pt idx="2">
                  <c:v>Baton Rouge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712-46A6-96FC-D005C14197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Jefferson Parish</c:v>
                </c:pt>
                <c:pt idx="1">
                  <c:v>New Orleans </c:v>
                </c:pt>
                <c:pt idx="2">
                  <c:v>Baton Rouge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712-46A6-96FC-D005C14197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18916352"/>
        <c:axId val="1318913024"/>
      </c:barChart>
      <c:catAx>
        <c:axId val="131891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913024"/>
        <c:crosses val="autoZero"/>
        <c:auto val="1"/>
        <c:lblAlgn val="ctr"/>
        <c:lblOffset val="100"/>
        <c:noMultiLvlLbl val="0"/>
      </c:catAx>
      <c:valAx>
        <c:axId val="1318913024"/>
        <c:scaling>
          <c:orientation val="minMax"/>
        </c:scaling>
        <c:delete val="1"/>
        <c:axPos val="l"/>
        <c:numFmt formatCode="&quot;$&quot;#,##0.00_);[Red]\(&quot;$&quot;#,##0.00\)" sourceLinked="1"/>
        <c:majorTickMark val="none"/>
        <c:minorTickMark val="none"/>
        <c:tickLblPos val="nextTo"/>
        <c:crossAx val="13189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4041818045456E-2"/>
          <c:y val="9.1349464616049383E-2"/>
          <c:w val="0.95442347440944886"/>
          <c:h val="0.84499101870078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A62A10-CA11-4D0B-8299-4CE53F5834E7}" type="VALU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E35-4FF5-8893-9A164872EA0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4AC231-7FA8-4E54-A7AE-2CFF02471FA8}" type="VALU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E35-4FF5-8893-9A164872EA0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4B8242-D868-48D6-A4D4-FF37B8CAF147}" type="VALU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35-4FF5-8893-9A164872EA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1">
                  <c:v>Jefferson Parish</c:v>
                </c:pt>
                <c:pt idx="2">
                  <c:v>New Orleans </c:v>
                </c:pt>
                <c:pt idx="3">
                  <c:v>Baton Rouge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1">
                  <c:v>10.5</c:v>
                </c:pt>
                <c:pt idx="2">
                  <c:v>81.040000000000006</c:v>
                </c:pt>
                <c:pt idx="3">
                  <c:v>41.84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C-4B81-A1D1-9859A4B558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1">
                  <c:v>Jefferson Parish</c:v>
                </c:pt>
                <c:pt idx="2">
                  <c:v>New Orleans </c:v>
                </c:pt>
                <c:pt idx="3">
                  <c:v>Baton Rouge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04C-4B81-A1D1-9859A4B558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1">
                  <c:v>Jefferson Parish</c:v>
                </c:pt>
                <c:pt idx="2">
                  <c:v>New Orleans </c:v>
                </c:pt>
                <c:pt idx="3">
                  <c:v>Baton Rouge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04C-4B81-A1D1-9859A4B558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18916352"/>
        <c:axId val="1318913024"/>
      </c:barChart>
      <c:catAx>
        <c:axId val="131891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913024"/>
        <c:crosses val="autoZero"/>
        <c:auto val="1"/>
        <c:lblAlgn val="ctr"/>
        <c:lblOffset val="100"/>
        <c:noMultiLvlLbl val="0"/>
      </c:catAx>
      <c:valAx>
        <c:axId val="1318913024"/>
        <c:scaling>
          <c:orientation val="minMax"/>
        </c:scaling>
        <c:delete val="1"/>
        <c:axPos val="l"/>
        <c:numFmt formatCode="&quot;$&quot;#,##0.00_);[Red]\(&quot;$&quot;#,##0.00\)" sourceLinked="1"/>
        <c:majorTickMark val="none"/>
        <c:minorTickMark val="none"/>
        <c:tickLblPos val="nextTo"/>
        <c:crossAx val="13189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0.20301</cdr:x>
      <cdr:y>0.75715</cdr:y>
    </cdr:from>
    <cdr:to>
      <cdr:x>0.27989</cdr:x>
      <cdr:y>0.79413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107" y="5158769"/>
          <a:ext cx="793413" cy="251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$15.12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209C0-F7E4-49BD-816E-FC49781CB11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AD44AD-DD1C-44B2-9628-A6B78642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8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D44AD-DD1C-44B2-9628-A6B786428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D44AD-DD1C-44B2-9628-A6B7864280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2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D44AD-DD1C-44B2-9628-A6B786428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D44AD-DD1C-44B2-9628-A6B7864280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D44AD-DD1C-44B2-9628-A6B7864280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4775" y="2843"/>
            <a:ext cx="406854" cy="2575832"/>
          </a:xfrm>
          <a:prstGeom prst="rect">
            <a:avLst/>
          </a:prstGeom>
          <a:solidFill>
            <a:srgbClr val="031873"/>
          </a:solidFill>
        </p:spPr>
      </p:sp>
      <p:sp>
        <p:nvSpPr>
          <p:cNvPr id="3" name="AutoShape 3"/>
          <p:cNvSpPr/>
          <p:nvPr/>
        </p:nvSpPr>
        <p:spPr>
          <a:xfrm>
            <a:off x="-104775" y="2573232"/>
            <a:ext cx="406854" cy="2575832"/>
          </a:xfrm>
          <a:prstGeom prst="rect">
            <a:avLst/>
          </a:prstGeom>
          <a:solidFill>
            <a:srgbClr val="76CAEB"/>
          </a:solidFill>
        </p:spPr>
      </p:sp>
      <p:sp>
        <p:nvSpPr>
          <p:cNvPr id="4" name="AutoShape 4"/>
          <p:cNvSpPr/>
          <p:nvPr/>
        </p:nvSpPr>
        <p:spPr>
          <a:xfrm>
            <a:off x="-104775" y="5143621"/>
            <a:ext cx="406854" cy="2575832"/>
          </a:xfrm>
          <a:prstGeom prst="rect">
            <a:avLst/>
          </a:prstGeom>
          <a:solidFill>
            <a:srgbClr val="E67200"/>
          </a:solidFill>
        </p:spPr>
      </p:sp>
      <p:sp>
        <p:nvSpPr>
          <p:cNvPr id="5" name="AutoShape 5"/>
          <p:cNvSpPr/>
          <p:nvPr/>
        </p:nvSpPr>
        <p:spPr>
          <a:xfrm>
            <a:off x="-104775" y="7714010"/>
            <a:ext cx="406854" cy="2575832"/>
          </a:xfrm>
          <a:prstGeom prst="rect">
            <a:avLst/>
          </a:prstGeom>
          <a:solidFill>
            <a:srgbClr val="ECAB0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091" t="5115" b="10125"/>
          <a:stretch>
            <a:fillRect/>
          </a:stretch>
        </p:blipFill>
        <p:spPr>
          <a:xfrm>
            <a:off x="311604" y="0"/>
            <a:ext cx="4591272" cy="1945059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flipV="1">
            <a:off x="1028700" y="5448298"/>
            <a:ext cx="14439900" cy="45719"/>
          </a:xfrm>
          <a:prstGeom prst="rect">
            <a:avLst/>
          </a:prstGeom>
          <a:solidFill>
            <a:srgbClr val="76CAEB"/>
          </a:solidFill>
        </p:spPr>
      </p:sp>
      <p:sp>
        <p:nvSpPr>
          <p:cNvPr id="11" name="AutoShape 11"/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12" name="TextBox 12"/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46AE92-F1A7-4A77-A9DF-9E9556AEBFAC}"/>
              </a:ext>
            </a:extLst>
          </p:cNvPr>
          <p:cNvSpPr txBox="1"/>
          <p:nvPr/>
        </p:nvSpPr>
        <p:spPr>
          <a:xfrm>
            <a:off x="928492" y="2687593"/>
            <a:ext cx="165453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001A70"/>
                </a:solidFill>
                <a:latin typeface="Public Sans Medium" pitchFamily="2" charset="0"/>
              </a:rPr>
              <a:t>Water / Sewer / Garbage Service / Recycling / Mosquito Control / Recreation Service / </a:t>
            </a:r>
          </a:p>
          <a:p>
            <a:pPr algn="ctr"/>
            <a:r>
              <a:rPr lang="en-US" sz="9000" dirty="0">
                <a:solidFill>
                  <a:srgbClr val="001A70"/>
                </a:solidFill>
                <a:latin typeface="Public Sans Medium" pitchFamily="2" charset="0"/>
              </a:rPr>
              <a:t>LADHH Safe Water Fee</a:t>
            </a:r>
          </a:p>
          <a:p>
            <a:pPr algn="ctr"/>
            <a:r>
              <a:rPr lang="en-US" sz="9000" dirty="0">
                <a:solidFill>
                  <a:srgbClr val="001A70"/>
                </a:solidFill>
                <a:latin typeface="Public Sans Medium" pitchFamily="2" charset="0"/>
              </a:rPr>
              <a:t> 2024 Bill Increase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C519-AB7E-477C-9B91-09AD4ABC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0302" y="933977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2600" y="-659847"/>
            <a:ext cx="17115926" cy="1628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0"/>
              </a:lnSpc>
            </a:pPr>
            <a:r>
              <a:rPr lang="en-US" sz="5000" dirty="0">
                <a:solidFill>
                  <a:srgbClr val="001A70"/>
                </a:solidFill>
                <a:latin typeface="Public Sans Medium" pitchFamily="2" charset="0"/>
              </a:rPr>
              <a:t>Water, Sewer, &amp; Garbage Collection Footprint:</a:t>
            </a:r>
            <a:endParaRPr lang="en-US" sz="5000" dirty="0">
              <a:solidFill>
                <a:srgbClr val="00166E"/>
              </a:solidFill>
              <a:latin typeface="Public Sans Medium" pitchFamily="2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11" name="TextBox 11"/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65535C09-DE8A-4F72-8848-E746F7CB206C}"/>
              </a:ext>
            </a:extLst>
          </p:cNvPr>
          <p:cNvSpPr/>
          <p:nvPr/>
        </p:nvSpPr>
        <p:spPr>
          <a:xfrm>
            <a:off x="553179" y="1104900"/>
            <a:ext cx="13842024" cy="45719"/>
          </a:xfrm>
          <a:prstGeom prst="rect">
            <a:avLst/>
          </a:prstGeom>
          <a:solidFill>
            <a:srgbClr val="76CAEB"/>
          </a:solidFill>
          <a:ln>
            <a:solidFill>
              <a:srgbClr val="76CAEB"/>
            </a:solidFill>
          </a:ln>
        </p:spPr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5CA2F660-7F3C-4008-9451-CBCCF271AF1D}"/>
              </a:ext>
            </a:extLst>
          </p:cNvPr>
          <p:cNvSpPr/>
          <p:nvPr/>
        </p:nvSpPr>
        <p:spPr>
          <a:xfrm>
            <a:off x="-48329" y="-42876"/>
            <a:ext cx="406854" cy="10530540"/>
          </a:xfrm>
          <a:prstGeom prst="rect">
            <a:avLst/>
          </a:prstGeom>
          <a:solidFill>
            <a:srgbClr val="76CAEB"/>
          </a:solid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7901"/>
            <a:ext cx="6324600" cy="8810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03805" y="1377478"/>
            <a:ext cx="7162800" cy="91101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500" dirty="0">
                <a:solidFill>
                  <a:srgbClr val="001A70"/>
                </a:solidFill>
                <a:latin typeface="Public Sans"/>
              </a:rPr>
              <a:t>Jefferson Parish provides water services to residents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1A70"/>
              </a:solidFill>
              <a:latin typeface="Public Sans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Unincorporated Jefferson Parish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City of Kenner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City of Harahan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Town of Jean Lafitte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Town of Grand Isle </a:t>
            </a:r>
            <a:endParaRPr lang="en-US" sz="2500" dirty="0">
              <a:solidFill>
                <a:srgbClr val="001A70"/>
              </a:solidFill>
              <a:latin typeface="Public Sans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City of Gretna (Timberlane Subdivision)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City of Westwego (we sell to them)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1A70"/>
              </a:solidFill>
              <a:latin typeface="Public Sans" pitchFamily="2" charset="0"/>
            </a:endParaRPr>
          </a:p>
          <a:p>
            <a:r>
              <a:rPr lang="en-US" sz="2500" dirty="0">
                <a:solidFill>
                  <a:srgbClr val="001A70"/>
                </a:solidFill>
                <a:latin typeface="Public Sans"/>
              </a:rPr>
              <a:t>Jefferson Parish provides sewer services to residents in:</a:t>
            </a:r>
          </a:p>
          <a:p>
            <a:endParaRPr lang="en-US" sz="2500" dirty="0">
              <a:solidFill>
                <a:srgbClr val="001A70"/>
              </a:solidFill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Unincorporated Jefferson Parish </a:t>
            </a:r>
            <a:endParaRPr lang="en-US" sz="2500" dirty="0">
              <a:solidFill>
                <a:srgbClr val="001A70"/>
              </a:solidFill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Town of Jean Lafitte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City of Gretna (Timberlane Subdivision)</a:t>
            </a:r>
          </a:p>
          <a:p>
            <a:endParaRPr lang="en-US" i="1" dirty="0"/>
          </a:p>
          <a:p>
            <a:r>
              <a:rPr lang="en-US" sz="2500" dirty="0">
                <a:solidFill>
                  <a:srgbClr val="001A70"/>
                </a:solidFill>
                <a:latin typeface="Public Sans"/>
              </a:rPr>
              <a:t>Jefferson Parish provides garbage collection services to residents in:</a:t>
            </a:r>
          </a:p>
          <a:p>
            <a:endParaRPr lang="en-US" sz="2500" dirty="0">
              <a:solidFill>
                <a:srgbClr val="001A70"/>
              </a:solidFill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Unincorporated Jefferson Parish </a:t>
            </a:r>
            <a:endParaRPr lang="en-US" sz="2500" dirty="0">
              <a:solidFill>
                <a:srgbClr val="001A70"/>
              </a:solidFill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1A70"/>
                </a:solidFill>
                <a:latin typeface="Public Sans"/>
              </a:rPr>
              <a:t>Town of Jean Lafitte</a:t>
            </a:r>
          </a:p>
          <a:p>
            <a:endParaRPr lang="en-US" i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t="13576" r="66212" b="17091"/>
          <a:stretch/>
        </p:blipFill>
        <p:spPr>
          <a:xfrm>
            <a:off x="545373" y="7279710"/>
            <a:ext cx="2426427" cy="290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2C5E6-315B-4C26-A913-C9F092D9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6405" y="92686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5" name="TextBox 5"/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5502" y="837571"/>
            <a:ext cx="148209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b="1" dirty="0">
                <a:solidFill>
                  <a:srgbClr val="00166E"/>
                </a:solidFill>
                <a:latin typeface="Public Sans" pitchFamily="2" charset="0"/>
              </a:rPr>
              <a:t>2023 Water Bill (Utility Bill) Breakdown*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358526" y="1693077"/>
            <a:ext cx="12405496" cy="45719"/>
          </a:xfrm>
          <a:prstGeom prst="rect">
            <a:avLst/>
          </a:prstGeom>
          <a:solidFill>
            <a:srgbClr val="76CAEB"/>
          </a:solidFill>
          <a:ln>
            <a:solidFill>
              <a:srgbClr val="76CAEB"/>
            </a:solidFill>
          </a:ln>
        </p:spPr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AA904FCC-34F8-43FD-81D7-B7827C0983E5}"/>
              </a:ext>
            </a:extLst>
          </p:cNvPr>
          <p:cNvSpPr/>
          <p:nvPr/>
        </p:nvSpPr>
        <p:spPr>
          <a:xfrm>
            <a:off x="-104775" y="2843"/>
            <a:ext cx="406854" cy="10530540"/>
          </a:xfrm>
          <a:prstGeom prst="rect">
            <a:avLst/>
          </a:prstGeom>
          <a:solidFill>
            <a:srgbClr val="76CAEB"/>
          </a:solidFill>
          <a:ln>
            <a:solidFill>
              <a:srgbClr val="76CAEB"/>
            </a:solidFill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3DF3A-07B4-487A-9EF1-4903DAD2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6405" y="936259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89878" y="8500822"/>
            <a:ext cx="58011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Public Sans Medium" pitchFamily="2" charset="0"/>
              </a:rPr>
              <a:t>*NOTE: Jefferson Parish residents pay every other month (not monthly)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80037274"/>
              </p:ext>
            </p:extLst>
          </p:nvPr>
        </p:nvGraphicFramePr>
        <p:xfrm>
          <a:off x="2032715" y="1781761"/>
          <a:ext cx="9927092" cy="875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5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4775" y="2843"/>
            <a:ext cx="406854" cy="2575832"/>
          </a:xfrm>
          <a:prstGeom prst="rect">
            <a:avLst/>
          </a:prstGeom>
          <a:solidFill>
            <a:srgbClr val="031873"/>
          </a:solidFill>
        </p:spPr>
      </p:sp>
      <p:sp>
        <p:nvSpPr>
          <p:cNvPr id="3" name="AutoShape 3"/>
          <p:cNvSpPr/>
          <p:nvPr/>
        </p:nvSpPr>
        <p:spPr>
          <a:xfrm>
            <a:off x="-104775" y="2573232"/>
            <a:ext cx="406854" cy="2575832"/>
          </a:xfrm>
          <a:prstGeom prst="rect">
            <a:avLst/>
          </a:prstGeom>
          <a:solidFill>
            <a:srgbClr val="76CAEB"/>
          </a:solidFill>
        </p:spPr>
      </p:sp>
      <p:sp>
        <p:nvSpPr>
          <p:cNvPr id="4" name="AutoShape 4"/>
          <p:cNvSpPr/>
          <p:nvPr/>
        </p:nvSpPr>
        <p:spPr>
          <a:xfrm>
            <a:off x="-104775" y="5143621"/>
            <a:ext cx="406854" cy="2575832"/>
          </a:xfrm>
          <a:prstGeom prst="rect">
            <a:avLst/>
          </a:prstGeom>
          <a:solidFill>
            <a:srgbClr val="E67200"/>
          </a:solidFill>
        </p:spPr>
      </p:sp>
      <p:sp>
        <p:nvSpPr>
          <p:cNvPr id="5" name="AutoShape 5"/>
          <p:cNvSpPr/>
          <p:nvPr/>
        </p:nvSpPr>
        <p:spPr>
          <a:xfrm>
            <a:off x="-104775" y="7714010"/>
            <a:ext cx="406854" cy="2575832"/>
          </a:xfrm>
          <a:prstGeom prst="rect">
            <a:avLst/>
          </a:prstGeom>
          <a:solidFill>
            <a:srgbClr val="ECAB0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091" t="5115" b="10125"/>
          <a:stretch>
            <a:fillRect/>
          </a:stretch>
        </p:blipFill>
        <p:spPr>
          <a:xfrm>
            <a:off x="311604" y="0"/>
            <a:ext cx="4591272" cy="1945059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12" name="TextBox 12"/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C519-AB7E-477C-9B91-09AD4ABC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0302" y="933977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63958"/>
              </p:ext>
            </p:extLst>
          </p:nvPr>
        </p:nvGraphicFramePr>
        <p:xfrm>
          <a:off x="4616804" y="942051"/>
          <a:ext cx="9730523" cy="85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881">
                  <a:extLst>
                    <a:ext uri="{9D8B030D-6E8A-4147-A177-3AD203B41FA5}">
                      <a16:colId xmlns:a16="http://schemas.microsoft.com/office/drawing/2014/main" val="3564340291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4061164556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2350470474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2394534856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4116972936"/>
                    </a:ext>
                  </a:extLst>
                </a:gridCol>
                <a:gridCol w="1351462">
                  <a:extLst>
                    <a:ext uri="{9D8B030D-6E8A-4147-A177-3AD203B41FA5}">
                      <a16:colId xmlns:a16="http://schemas.microsoft.com/office/drawing/2014/main" val="150442248"/>
                    </a:ext>
                  </a:extLst>
                </a:gridCol>
              </a:tblGrid>
              <a:tr h="87033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Average Monthly Residential Service Bill </a:t>
                      </a:r>
                      <a:r>
                        <a:rPr lang="en-US" sz="1600" b="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(Water/Sewer/Garbage/Recycling/Mosquito Control/Recreation/LADHH Safe Water Fee)                                                                                                                                                                           (Based upon Average Water Consumption of 6,200 Gallons/Month)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23962"/>
                  </a:ext>
                </a:extLst>
              </a:tr>
              <a:tr h="585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Billing Category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2023 Charge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2024 Rate Increase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2024 Annual CPI Increase (3.0%)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2024 Total Increase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2024 Total Charges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8270571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Water Consumption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$17.59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$2.93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$3.56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$21.15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895795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Water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$2.46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 -----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078130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Sewerage Usage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$18.35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$3.63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$4.29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$22.64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4898751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Sewerage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3734967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Garbage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$19.88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 $5.32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-----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$5.32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$25.20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2458057"/>
                  </a:ext>
                </a:extLst>
              </a:tr>
              <a:tr h="566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Recycling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621373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Mosquito Control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453028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Recreation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5389758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LADHH Safe Water Fee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$1.00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054692"/>
                  </a:ext>
                </a:extLst>
              </a:tr>
              <a:tr h="3235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90344"/>
                  </a:ext>
                </a:extLst>
              </a:tr>
              <a:tr h="530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Total Without Recycling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$64.57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$11.88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$13.40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$77.97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746174"/>
                  </a:ext>
                </a:extLst>
              </a:tr>
              <a:tr h="530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With Recycling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$16.37 to $19.35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$17.89 to $20.87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$82.46 to $85.44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849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37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4775" y="2843"/>
            <a:ext cx="406854" cy="2575832"/>
          </a:xfrm>
          <a:prstGeom prst="rect">
            <a:avLst/>
          </a:prstGeom>
          <a:solidFill>
            <a:srgbClr val="031873"/>
          </a:solidFill>
        </p:spPr>
      </p:sp>
      <p:sp>
        <p:nvSpPr>
          <p:cNvPr id="3" name="AutoShape 3"/>
          <p:cNvSpPr/>
          <p:nvPr/>
        </p:nvSpPr>
        <p:spPr>
          <a:xfrm>
            <a:off x="-104775" y="2573232"/>
            <a:ext cx="406854" cy="2575832"/>
          </a:xfrm>
          <a:prstGeom prst="rect">
            <a:avLst/>
          </a:prstGeom>
          <a:solidFill>
            <a:srgbClr val="76CAEB"/>
          </a:solidFill>
        </p:spPr>
      </p:sp>
      <p:sp>
        <p:nvSpPr>
          <p:cNvPr id="4" name="AutoShape 4"/>
          <p:cNvSpPr/>
          <p:nvPr/>
        </p:nvSpPr>
        <p:spPr>
          <a:xfrm>
            <a:off x="-104775" y="5143621"/>
            <a:ext cx="406854" cy="2575832"/>
          </a:xfrm>
          <a:prstGeom prst="rect">
            <a:avLst/>
          </a:prstGeom>
          <a:solidFill>
            <a:srgbClr val="E67200"/>
          </a:solidFill>
        </p:spPr>
      </p:sp>
      <p:sp>
        <p:nvSpPr>
          <p:cNvPr id="5" name="AutoShape 5"/>
          <p:cNvSpPr/>
          <p:nvPr/>
        </p:nvSpPr>
        <p:spPr>
          <a:xfrm>
            <a:off x="-104775" y="7714010"/>
            <a:ext cx="406854" cy="2575832"/>
          </a:xfrm>
          <a:prstGeom prst="rect">
            <a:avLst/>
          </a:prstGeom>
          <a:solidFill>
            <a:srgbClr val="ECAB0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091" t="5115" b="10125"/>
          <a:stretch>
            <a:fillRect/>
          </a:stretch>
        </p:blipFill>
        <p:spPr>
          <a:xfrm>
            <a:off x="311604" y="0"/>
            <a:ext cx="4591272" cy="1945059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12" name="TextBox 12"/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C519-AB7E-477C-9B91-09AD4ABC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0302" y="933977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43587"/>
              </p:ext>
            </p:extLst>
          </p:nvPr>
        </p:nvGraphicFramePr>
        <p:xfrm>
          <a:off x="4391455" y="1290759"/>
          <a:ext cx="10094566" cy="840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019">
                  <a:extLst>
                    <a:ext uri="{9D8B030D-6E8A-4147-A177-3AD203B41FA5}">
                      <a16:colId xmlns:a16="http://schemas.microsoft.com/office/drawing/2014/main" val="3564340291"/>
                    </a:ext>
                  </a:extLst>
                </a:gridCol>
                <a:gridCol w="1561950">
                  <a:extLst>
                    <a:ext uri="{9D8B030D-6E8A-4147-A177-3AD203B41FA5}">
                      <a16:colId xmlns:a16="http://schemas.microsoft.com/office/drawing/2014/main" val="4061164556"/>
                    </a:ext>
                  </a:extLst>
                </a:gridCol>
                <a:gridCol w="1561950">
                  <a:extLst>
                    <a:ext uri="{9D8B030D-6E8A-4147-A177-3AD203B41FA5}">
                      <a16:colId xmlns:a16="http://schemas.microsoft.com/office/drawing/2014/main" val="2350470474"/>
                    </a:ext>
                  </a:extLst>
                </a:gridCol>
                <a:gridCol w="1561950">
                  <a:extLst>
                    <a:ext uri="{9D8B030D-6E8A-4147-A177-3AD203B41FA5}">
                      <a16:colId xmlns:a16="http://schemas.microsoft.com/office/drawing/2014/main" val="2394534856"/>
                    </a:ext>
                  </a:extLst>
                </a:gridCol>
                <a:gridCol w="1561950">
                  <a:extLst>
                    <a:ext uri="{9D8B030D-6E8A-4147-A177-3AD203B41FA5}">
                      <a16:colId xmlns:a16="http://schemas.microsoft.com/office/drawing/2014/main" val="4116972936"/>
                    </a:ext>
                  </a:extLst>
                </a:gridCol>
                <a:gridCol w="1471747">
                  <a:extLst>
                    <a:ext uri="{9D8B030D-6E8A-4147-A177-3AD203B41FA5}">
                      <a16:colId xmlns:a16="http://schemas.microsoft.com/office/drawing/2014/main" val="150442248"/>
                    </a:ext>
                  </a:extLst>
                </a:gridCol>
              </a:tblGrid>
              <a:tr h="88009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Water Volume Consumption Increase Cost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(Water - $4.78</a:t>
                      </a:r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per 1,000 Gallons and Sewer - $8.43 per 1,000 Gallons)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23962"/>
                  </a:ext>
                </a:extLst>
              </a:tr>
              <a:tr h="592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Monthly Volume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Consumption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6,200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Gallons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7,200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Gallons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8,200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Gallons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9,200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Gallons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10,200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Gallons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8270571"/>
                  </a:ext>
                </a:extLst>
              </a:tr>
              <a:tr h="654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Water Consumption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$21.15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$25.93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$30.71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$35.49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$40.27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895795"/>
                  </a:ext>
                </a:extLst>
              </a:tr>
              <a:tr h="654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Water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$2.53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078130"/>
                  </a:ext>
                </a:extLst>
              </a:tr>
              <a:tr h="654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Sewerage Usage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$22.64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$31.07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$39.50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$47.93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$56.36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4898751"/>
                  </a:ext>
                </a:extLst>
              </a:tr>
              <a:tr h="654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Sewerage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$1.67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3734967"/>
                  </a:ext>
                </a:extLst>
              </a:tr>
              <a:tr h="614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Garbage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$25.20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$25.20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$25.20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$25.20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$25.20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2458057"/>
                  </a:ext>
                </a:extLst>
              </a:tr>
              <a:tr h="57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Recycling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1431381"/>
                  </a:ext>
                </a:extLst>
              </a:tr>
              <a:tr h="654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Mosquito Control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$2.31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453028"/>
                  </a:ext>
                </a:extLst>
              </a:tr>
              <a:tr h="654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Recreation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$1.47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5389758"/>
                  </a:ext>
                </a:extLst>
              </a:tr>
              <a:tr h="654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LADHH Safe Water Fee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$1.00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$1.00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054692"/>
                  </a:ext>
                </a:extLst>
              </a:tr>
              <a:tr h="3271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90344"/>
                  </a:ext>
                </a:extLst>
              </a:tr>
              <a:tr h="416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 Without Recycling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$77.97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$91.18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$104.39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$117.60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$130.81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746174"/>
                  </a:ext>
                </a:extLst>
              </a:tr>
              <a:tr h="416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With Recycling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$82.46 to $85.44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$95.67</a:t>
                      </a:r>
                      <a:r>
                        <a:rPr lang="en-US" sz="1400" u="none" strike="noStrike" baseline="0" dirty="0">
                          <a:effectLst/>
                        </a:rPr>
                        <a:t> to $98.65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$108.88</a:t>
                      </a:r>
                      <a:r>
                        <a:rPr lang="en-US" sz="1400" u="none" strike="noStrike" baseline="0" dirty="0">
                          <a:effectLst/>
                        </a:rPr>
                        <a:t> to $111.86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$122.09</a:t>
                      </a:r>
                      <a:r>
                        <a:rPr lang="en-US" sz="1400" u="none" strike="noStrike" baseline="0" dirty="0">
                          <a:effectLst/>
                        </a:rPr>
                        <a:t> to $125.07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$135.30 to $138.28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209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09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4775" y="2843"/>
            <a:ext cx="406854" cy="2575832"/>
          </a:xfrm>
          <a:prstGeom prst="rect">
            <a:avLst/>
          </a:prstGeom>
          <a:solidFill>
            <a:srgbClr val="031873"/>
          </a:solidFill>
        </p:spPr>
      </p:sp>
      <p:sp>
        <p:nvSpPr>
          <p:cNvPr id="3" name="AutoShape 3"/>
          <p:cNvSpPr/>
          <p:nvPr/>
        </p:nvSpPr>
        <p:spPr>
          <a:xfrm>
            <a:off x="-104775" y="2573232"/>
            <a:ext cx="406854" cy="2575832"/>
          </a:xfrm>
          <a:prstGeom prst="rect">
            <a:avLst/>
          </a:prstGeom>
          <a:solidFill>
            <a:srgbClr val="76CAEB"/>
          </a:solidFill>
        </p:spPr>
      </p:sp>
      <p:sp>
        <p:nvSpPr>
          <p:cNvPr id="4" name="AutoShape 4"/>
          <p:cNvSpPr/>
          <p:nvPr/>
        </p:nvSpPr>
        <p:spPr>
          <a:xfrm>
            <a:off x="-104775" y="5143621"/>
            <a:ext cx="406854" cy="2575832"/>
          </a:xfrm>
          <a:prstGeom prst="rect">
            <a:avLst/>
          </a:prstGeom>
          <a:solidFill>
            <a:srgbClr val="E67200"/>
          </a:solidFill>
        </p:spPr>
      </p:sp>
      <p:sp>
        <p:nvSpPr>
          <p:cNvPr id="5" name="AutoShape 5"/>
          <p:cNvSpPr/>
          <p:nvPr/>
        </p:nvSpPr>
        <p:spPr>
          <a:xfrm>
            <a:off x="-104775" y="7714010"/>
            <a:ext cx="406854" cy="2575832"/>
          </a:xfrm>
          <a:prstGeom prst="rect">
            <a:avLst/>
          </a:prstGeom>
          <a:solidFill>
            <a:srgbClr val="ECAB0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091" t="5115" b="10125"/>
          <a:stretch>
            <a:fillRect/>
          </a:stretch>
        </p:blipFill>
        <p:spPr>
          <a:xfrm>
            <a:off x="311604" y="0"/>
            <a:ext cx="4591272" cy="1945059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12" name="TextBox 12"/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C519-AB7E-477C-9B91-09AD4ABC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0302" y="933977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92725"/>
              </p:ext>
            </p:extLst>
          </p:nvPr>
        </p:nvGraphicFramePr>
        <p:xfrm>
          <a:off x="4536593" y="1161035"/>
          <a:ext cx="9730523" cy="8361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881">
                  <a:extLst>
                    <a:ext uri="{9D8B030D-6E8A-4147-A177-3AD203B41FA5}">
                      <a16:colId xmlns:a16="http://schemas.microsoft.com/office/drawing/2014/main" val="3564340291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4061164556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2350470474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2394534856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4116972936"/>
                    </a:ext>
                  </a:extLst>
                </a:gridCol>
                <a:gridCol w="1351462">
                  <a:extLst>
                    <a:ext uri="{9D8B030D-6E8A-4147-A177-3AD203B41FA5}">
                      <a16:colId xmlns:a16="http://schemas.microsoft.com/office/drawing/2014/main" val="150442248"/>
                    </a:ext>
                  </a:extLst>
                </a:gridCol>
              </a:tblGrid>
              <a:tr h="87033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Minimum</a:t>
                      </a:r>
                      <a:r>
                        <a:rPr lang="en-US" sz="1600" u="none" strike="noStrike" baseline="0" dirty="0">
                          <a:effectLst/>
                        </a:rPr>
                        <a:t> Usage</a:t>
                      </a:r>
                      <a:r>
                        <a:rPr lang="en-US" sz="1600" u="none" strike="noStrike" dirty="0">
                          <a:effectLst/>
                        </a:rPr>
                        <a:t> Monthly Residential Service Bill                                                                                                                                                                                           (Water/Sewer/Garbage/Recycling/Mosquito Control/Recreation/LADHH Safe Water Fee)                                                                                                                                                                           (Based upon Average Water Consumption of 3,000 Gallons/Month or Less)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23962"/>
                  </a:ext>
                </a:extLst>
              </a:tr>
              <a:tr h="585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Billing Category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2023 Charge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2024 Rate Increase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2024 Annual CPI Increase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2024 Total Increase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2024 Total Charges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8270571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Water Consumption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$5.66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$6.80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895795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Water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 -----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078130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Sewerage Usage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$4.70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$5.79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4898751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Sewerage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 -----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3734967"/>
                  </a:ext>
                </a:extLst>
              </a:tr>
              <a:tr h="579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Garbage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$19.88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$5.32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-----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$5.32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$25.20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2458057"/>
                  </a:ext>
                </a:extLst>
              </a:tr>
              <a:tr h="564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Recycling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$4.49 to $7.47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797380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Mosquito Control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 -----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453028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Recreation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$1.43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$1.47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5389758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LADHH Safe Water Fee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 -----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-----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$1.00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054692"/>
                  </a:ext>
                </a:extLst>
              </a:tr>
              <a:tr h="3235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90344"/>
                  </a:ext>
                </a:extLst>
              </a:tr>
              <a:tr h="454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 Without Recycling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$38.99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$7.19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$0.59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$7.78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$46.77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746174"/>
                  </a:ext>
                </a:extLst>
              </a:tr>
              <a:tr h="454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With Recycling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$11.68 to $14.66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$12.27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$15.25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$51.26 to $54.24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449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16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57C61-E6C7-4E5D-ACA3-2EA58CC54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EF8E2CD8-75C0-4308-883F-9A6BCC8B74C2}"/>
              </a:ext>
            </a:extLst>
          </p:cNvPr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5FCC688-489D-4549-9619-FBB061C37E75}"/>
              </a:ext>
            </a:extLst>
          </p:cNvPr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036DB4D-F935-40CB-93E2-06B01EBB580B}"/>
              </a:ext>
            </a:extLst>
          </p:cNvPr>
          <p:cNvSpPr/>
          <p:nvPr/>
        </p:nvSpPr>
        <p:spPr>
          <a:xfrm>
            <a:off x="-48329" y="-42876"/>
            <a:ext cx="406854" cy="10530540"/>
          </a:xfrm>
          <a:prstGeom prst="rect">
            <a:avLst/>
          </a:prstGeom>
          <a:solidFill>
            <a:srgbClr val="E67200"/>
          </a:solidFill>
          <a:ln>
            <a:solidFill>
              <a:srgbClr val="E67200"/>
            </a:solidFill>
          </a:ln>
        </p:spPr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D31622D-B2FE-450F-82A1-1CB188B8711A}"/>
              </a:ext>
            </a:extLst>
          </p:cNvPr>
          <p:cNvSpPr txBox="1"/>
          <p:nvPr/>
        </p:nvSpPr>
        <p:spPr>
          <a:xfrm>
            <a:off x="609600" y="1072385"/>
            <a:ext cx="1420602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dirty="0">
                <a:solidFill>
                  <a:srgbClr val="00166E"/>
                </a:solidFill>
                <a:latin typeface="Public Sans Medium" pitchFamily="2" charset="0"/>
              </a:rPr>
              <a:t>Water Rate Comparison </a:t>
            </a:r>
          </a:p>
          <a:p>
            <a:r>
              <a:rPr lang="en-US" sz="3000" i="1" dirty="0">
                <a:solidFill>
                  <a:srgbClr val="00166E"/>
                </a:solidFill>
                <a:latin typeface="Public Sans Medium" pitchFamily="2" charset="0"/>
              </a:rPr>
              <a:t>(Based on Average Jefferson Parish Customer Usage of 6,200 Gallons/Month)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06FFC563-D52A-4331-8E22-7890FE9B89BA}"/>
              </a:ext>
            </a:extLst>
          </p:cNvPr>
          <p:cNvSpPr/>
          <p:nvPr/>
        </p:nvSpPr>
        <p:spPr>
          <a:xfrm>
            <a:off x="609600" y="2618014"/>
            <a:ext cx="7328263" cy="45719"/>
          </a:xfrm>
          <a:prstGeom prst="rect">
            <a:avLst/>
          </a:prstGeom>
          <a:solidFill>
            <a:srgbClr val="E67200"/>
          </a:solidFill>
          <a:ln>
            <a:solidFill>
              <a:srgbClr val="E67200"/>
            </a:solidFill>
          </a:ln>
        </p:spPr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91820534"/>
              </p:ext>
            </p:extLst>
          </p:nvPr>
        </p:nvGraphicFramePr>
        <p:xfrm>
          <a:off x="642425" y="3302998"/>
          <a:ext cx="10320138" cy="681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C675A-66DF-43E2-A4C7-65946404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6405" y="934693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8384" y="7778663"/>
            <a:ext cx="1352811" cy="475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1525" y="7609385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$15.90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7687" y="7862768"/>
            <a:ext cx="1201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2022 Increase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0958" y="7240350"/>
            <a:ext cx="1330237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2023 Increase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21525" y="7052651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$20.05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5179" y="6160168"/>
            <a:ext cx="139268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$29.75</a:t>
            </a:r>
          </a:p>
          <a:p>
            <a:pPr algn="ctr"/>
            <a:r>
              <a:rPr lang="en-US" dirty="0"/>
              <a:t>2023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0958" y="6914151"/>
            <a:ext cx="133023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2024 Increase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1525" y="6745939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$23.68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2611" y="3063075"/>
            <a:ext cx="1411704" cy="123620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$59.62</a:t>
            </a:r>
          </a:p>
          <a:p>
            <a:pPr algn="ctr"/>
            <a:r>
              <a:rPr lang="en-US" dirty="0"/>
              <a:t>2023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57C61-E6C7-4E5D-ACA3-2EA58CC54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EF8E2CD8-75C0-4308-883F-9A6BCC8B74C2}"/>
              </a:ext>
            </a:extLst>
          </p:cNvPr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5FCC688-489D-4549-9619-FBB061C37E75}"/>
              </a:ext>
            </a:extLst>
          </p:cNvPr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036DB4D-F935-40CB-93E2-06B01EBB580B}"/>
              </a:ext>
            </a:extLst>
          </p:cNvPr>
          <p:cNvSpPr/>
          <p:nvPr/>
        </p:nvSpPr>
        <p:spPr>
          <a:xfrm>
            <a:off x="-5197" y="-236970"/>
            <a:ext cx="406854" cy="10530540"/>
          </a:xfrm>
          <a:prstGeom prst="rect">
            <a:avLst/>
          </a:prstGeom>
          <a:solidFill>
            <a:srgbClr val="76CAEB"/>
          </a:solidFill>
        </p:spPr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D31622D-B2FE-450F-82A1-1CB188B8711A}"/>
              </a:ext>
            </a:extLst>
          </p:cNvPr>
          <p:cNvSpPr txBox="1"/>
          <p:nvPr/>
        </p:nvSpPr>
        <p:spPr>
          <a:xfrm>
            <a:off x="548275" y="669973"/>
            <a:ext cx="14463125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dirty="0">
                <a:solidFill>
                  <a:srgbClr val="00166E"/>
                </a:solidFill>
                <a:latin typeface="Public Sans Medium" pitchFamily="2" charset="0"/>
              </a:rPr>
              <a:t>Current Sewer Rate Comparison </a:t>
            </a:r>
          </a:p>
          <a:p>
            <a:r>
              <a:rPr lang="en-US" sz="4500" dirty="0">
                <a:solidFill>
                  <a:srgbClr val="76CAEB"/>
                </a:solidFill>
                <a:latin typeface="Public Sans Medium" pitchFamily="2" charset="0"/>
              </a:rPr>
              <a:t>Jefferson Parish vs. New Orleans &amp; Baton Rouge</a:t>
            </a:r>
          </a:p>
          <a:p>
            <a:r>
              <a:rPr lang="en-US" sz="3000" i="1" dirty="0">
                <a:solidFill>
                  <a:srgbClr val="00166E"/>
                </a:solidFill>
                <a:latin typeface="Public Sans Medium" pitchFamily="2" charset="0"/>
              </a:rPr>
              <a:t>(Based on Average Jefferson Parish Customer Usage of 6,200 Gallons/Month)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06FFC563-D52A-4331-8E22-7890FE9B89BA}"/>
              </a:ext>
            </a:extLst>
          </p:cNvPr>
          <p:cNvSpPr/>
          <p:nvPr/>
        </p:nvSpPr>
        <p:spPr>
          <a:xfrm>
            <a:off x="609600" y="2781300"/>
            <a:ext cx="7328263" cy="45719"/>
          </a:xfrm>
          <a:prstGeom prst="rect">
            <a:avLst/>
          </a:prstGeom>
          <a:solidFill>
            <a:srgbClr val="76CAEB"/>
          </a:solidFill>
        </p:spPr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08781350"/>
              </p:ext>
            </p:extLst>
          </p:nvPr>
        </p:nvGraphicFramePr>
        <p:xfrm>
          <a:off x="642425" y="3302998"/>
          <a:ext cx="10320138" cy="681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9CAB2-F20E-42D7-B193-EF7E2E96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6405" y="931562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82236" y="8630433"/>
            <a:ext cx="1077238" cy="313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82236" y="8630433"/>
            <a:ext cx="1057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2022 Increase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2976" y="8292673"/>
            <a:ext cx="111637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2023 Increase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740873" y="8113592"/>
            <a:ext cx="793413" cy="2519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$19.97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6542" y="6577264"/>
            <a:ext cx="115785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$48.06</a:t>
            </a:r>
          </a:p>
          <a:p>
            <a:pPr algn="ctr"/>
            <a:r>
              <a:rPr lang="en-US" sz="1600" b="1" dirty="0"/>
              <a:t>2023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740873" y="7802724"/>
            <a:ext cx="793413" cy="2519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$24.31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5123" y="7967398"/>
            <a:ext cx="1131464" cy="29238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300" dirty="0"/>
              <a:t>2024 Increase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1384" y="3906254"/>
            <a:ext cx="115785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$89.09</a:t>
            </a:r>
          </a:p>
          <a:p>
            <a:pPr algn="ctr"/>
            <a:r>
              <a:rPr lang="en-US" sz="16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58093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57C61-E6C7-4E5D-ACA3-2EA58CC54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99"/>
          </a:blip>
          <a:srcRect l="21846" t="9495" r="23059" b="10505"/>
          <a:stretch>
            <a:fillRect/>
          </a:stretch>
        </p:blipFill>
        <p:spPr>
          <a:xfrm>
            <a:off x="11820926" y="442354"/>
            <a:ext cx="6467074" cy="9402293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EF8E2CD8-75C0-4308-883F-9A6BCC8B74C2}"/>
              </a:ext>
            </a:extLst>
          </p:cNvPr>
          <p:cNvSpPr/>
          <p:nvPr/>
        </p:nvSpPr>
        <p:spPr>
          <a:xfrm>
            <a:off x="15959427" y="10173334"/>
            <a:ext cx="2080799" cy="9525"/>
          </a:xfrm>
          <a:prstGeom prst="rect">
            <a:avLst/>
          </a:prstGeom>
          <a:solidFill>
            <a:srgbClr val="00166E"/>
          </a:solidFill>
        </p:spPr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5FCC688-489D-4549-9619-FBB061C37E75}"/>
              </a:ext>
            </a:extLst>
          </p:cNvPr>
          <p:cNvSpPr txBox="1"/>
          <p:nvPr/>
        </p:nvSpPr>
        <p:spPr>
          <a:xfrm>
            <a:off x="15959427" y="9806546"/>
            <a:ext cx="2173475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166E"/>
                </a:solidFill>
                <a:latin typeface="Public Sans"/>
              </a:rPr>
              <a:t>www.JeffParish.net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036DB4D-F935-40CB-93E2-06B01EBB580B}"/>
              </a:ext>
            </a:extLst>
          </p:cNvPr>
          <p:cNvSpPr/>
          <p:nvPr/>
        </p:nvSpPr>
        <p:spPr>
          <a:xfrm>
            <a:off x="-5197" y="-236970"/>
            <a:ext cx="406854" cy="10530540"/>
          </a:xfrm>
          <a:prstGeom prst="rect">
            <a:avLst/>
          </a:prstGeom>
          <a:solidFill>
            <a:srgbClr val="76CAEB"/>
          </a:solidFill>
        </p:spPr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D31622D-B2FE-450F-82A1-1CB188B8711A}"/>
              </a:ext>
            </a:extLst>
          </p:cNvPr>
          <p:cNvSpPr txBox="1"/>
          <p:nvPr/>
        </p:nvSpPr>
        <p:spPr>
          <a:xfrm>
            <a:off x="548275" y="669973"/>
            <a:ext cx="14463125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dirty="0">
                <a:solidFill>
                  <a:srgbClr val="00166E"/>
                </a:solidFill>
                <a:latin typeface="Public Sans Medium" pitchFamily="2" charset="0"/>
              </a:rPr>
              <a:t>Current Garbage / Recycling Rate Comparison </a:t>
            </a:r>
          </a:p>
          <a:p>
            <a:r>
              <a:rPr lang="en-US" sz="4500" dirty="0">
                <a:solidFill>
                  <a:srgbClr val="76CAEB"/>
                </a:solidFill>
                <a:latin typeface="Public Sans Medium" pitchFamily="2" charset="0"/>
              </a:rPr>
              <a:t>Jefferson Parish vs. New Orleans &amp; Baton Rouge</a:t>
            </a:r>
          </a:p>
          <a:p>
            <a:r>
              <a:rPr lang="en-US" sz="3000" i="1" dirty="0">
                <a:solidFill>
                  <a:srgbClr val="00166E"/>
                </a:solidFill>
                <a:latin typeface="Public Sans Medium" pitchFamily="2" charset="0"/>
              </a:rPr>
              <a:t>(Based on Residential Monthly Charge)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06FFC563-D52A-4331-8E22-7890FE9B89BA}"/>
              </a:ext>
            </a:extLst>
          </p:cNvPr>
          <p:cNvSpPr/>
          <p:nvPr/>
        </p:nvSpPr>
        <p:spPr>
          <a:xfrm>
            <a:off x="609600" y="2781300"/>
            <a:ext cx="7328263" cy="45719"/>
          </a:xfrm>
          <a:prstGeom prst="rect">
            <a:avLst/>
          </a:prstGeom>
          <a:solidFill>
            <a:srgbClr val="76CAEB"/>
          </a:solidFill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9CAB2-F20E-42D7-B193-EF7E2E96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6405" y="931562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275" y="4361209"/>
            <a:ext cx="17711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Jefferson Parish - $29.69 to $32.67  (Includes </a:t>
            </a:r>
            <a:r>
              <a:rPr lang="en-US" sz="3200" dirty="0">
                <a:solidFill>
                  <a:srgbClr val="FF0000"/>
                </a:solidFill>
              </a:rPr>
              <a:t>Twice</a:t>
            </a:r>
            <a:r>
              <a:rPr lang="en-US" sz="3200" dirty="0"/>
              <a:t> per Week Garbage / Once per Week Recycling Pickup)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275" y="5641223"/>
            <a:ext cx="1659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Baton Rouge (2023) - $35.23  (Includes </a:t>
            </a:r>
            <a:r>
              <a:rPr lang="en-US" sz="3200" dirty="0">
                <a:solidFill>
                  <a:srgbClr val="FF0000"/>
                </a:solidFill>
              </a:rPr>
              <a:t>Twice</a:t>
            </a:r>
            <a:r>
              <a:rPr lang="en-US" sz="3200" dirty="0"/>
              <a:t> per Week Garbage / Once per Week Recycling Pickup)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275" y="6893648"/>
            <a:ext cx="1653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New Orleans (2023) - $24.00  (Includes </a:t>
            </a:r>
            <a:r>
              <a:rPr lang="en-US" sz="3200" dirty="0">
                <a:solidFill>
                  <a:srgbClr val="FF0000"/>
                </a:solidFill>
              </a:rPr>
              <a:t>Once</a:t>
            </a:r>
            <a:r>
              <a:rPr lang="en-US" sz="3200" dirty="0"/>
              <a:t> per Week Garbage / Once per Week Recycling Pickup)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275" y="3345802"/>
            <a:ext cx="114882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Jefferson Parish - $25.20 (Includes </a:t>
            </a:r>
            <a:r>
              <a:rPr lang="en-US" sz="3200" dirty="0">
                <a:solidFill>
                  <a:srgbClr val="FF0000"/>
                </a:solidFill>
              </a:rPr>
              <a:t>Twice</a:t>
            </a:r>
            <a:r>
              <a:rPr lang="en-US" sz="3200" dirty="0"/>
              <a:t> per Week Garbage Pickup)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158650-bac6-4652-a724-7e92f7b619d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1EDC4DD81E74E8FFD4BD15C559213" ma:contentTypeVersion="13" ma:contentTypeDescription="Create a new document." ma:contentTypeScope="" ma:versionID="245456b4a315e16bc9d19c477021d0a1">
  <xsd:schema xmlns:xsd="http://www.w3.org/2001/XMLSchema" xmlns:xs="http://www.w3.org/2001/XMLSchema" xmlns:p="http://schemas.microsoft.com/office/2006/metadata/properties" xmlns:ns1="http://schemas.microsoft.com/sharepoint/v3" xmlns:ns3="2a158650-bac6-4652-a724-7e92f7b619df" targetNamespace="http://schemas.microsoft.com/office/2006/metadata/properties" ma:root="true" ma:fieldsID="fba7bcb2be80152512d4f3b14a4890ba" ns1:_="" ns3:_="">
    <xsd:import namespace="http://schemas.microsoft.com/sharepoint/v3"/>
    <xsd:import namespace="2a158650-bac6-4652-a724-7e92f7b619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58650-bac6-4652-a724-7e92f7b61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9CDAA2-4ECA-4375-A081-EA7796F461E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a158650-bac6-4652-a724-7e92f7b619df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CCA7F2-CA67-4080-B2E3-B175D52C41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6A0705-AB21-449D-983A-6A669DB11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158650-bac6-4652-a724-7e92f7b61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34341</TotalTime>
  <Words>1015</Words>
  <Application>Microsoft Office PowerPoint</Application>
  <PresentationFormat>Custom</PresentationFormat>
  <Paragraphs>319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Public Sans</vt:lpstr>
      <vt:lpstr>Public Sans Medium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 POWERPOINT</dc:title>
  <dc:creator>Catherine Deleon</dc:creator>
  <cp:lastModifiedBy>Catherine Deleon</cp:lastModifiedBy>
  <cp:revision>117</cp:revision>
  <cp:lastPrinted>2021-08-09T14:57:51Z</cp:lastPrinted>
  <dcterms:created xsi:type="dcterms:W3CDTF">2006-08-16T00:00:00Z</dcterms:created>
  <dcterms:modified xsi:type="dcterms:W3CDTF">2023-11-08T17:49:44Z</dcterms:modified>
  <dc:identifier>DAEZsf3KFsk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0x0101001721EDC4DD81E74E8FFD4BD15C559213</vt:lpwstr>
  </property>
</Properties>
</file>